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70" r:id="rId2"/>
    <p:sldId id="271" r:id="rId3"/>
    <p:sldId id="272" r:id="rId4"/>
    <p:sldId id="273" r:id="rId5"/>
    <p:sldId id="274" r:id="rId6"/>
    <p:sldId id="275" r:id="rId7"/>
    <p:sldId id="276" r:id="rId8"/>
    <p:sldId id="256" r:id="rId9"/>
    <p:sldId id="259" r:id="rId10"/>
    <p:sldId id="260" r:id="rId11"/>
    <p:sldId id="262" r:id="rId12"/>
    <p:sldId id="263" r:id="rId13"/>
    <p:sldId id="261" r:id="rId14"/>
    <p:sldId id="264" r:id="rId15"/>
    <p:sldId id="265" r:id="rId16"/>
    <p:sldId id="266" r:id="rId17"/>
    <p:sldId id="267" r:id="rId18"/>
    <p:sldId id="268" r:id="rId19"/>
    <p:sldId id="269" r:id="rId20"/>
    <p:sldId id="257" r:id="rId21"/>
    <p:sldId id="25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7" d="100"/>
          <a:sy n="97" d="100"/>
        </p:scale>
        <p:origin x="-56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CC7711-70AC-B247-A839-CDCA5EA030EE}" type="datetimeFigureOut">
              <a:rPr lang="en-US" smtClean="0"/>
              <a:t>12/18/11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CC7711-70AC-B247-A839-CDCA5EA030EE}" type="datetimeFigureOut">
              <a:rPr lang="en-US" smtClean="0"/>
              <a:t>12/18/11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CC7711-70AC-B247-A839-CDCA5EA030EE}" type="datetimeFigureOut">
              <a:rPr lang="en-US" smtClean="0"/>
              <a:t>12/18/11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CC7711-70AC-B247-A839-CDCA5EA030EE}" type="datetimeFigureOut">
              <a:rPr lang="en-US" smtClean="0"/>
              <a:t>12/18/11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CC7711-70AC-B247-A839-CDCA5EA030EE}" type="datetimeFigureOut">
              <a:rPr lang="en-US" smtClean="0"/>
              <a:t>12/18/11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CC7711-70AC-B247-A839-CDCA5EA030EE}" type="datetimeFigureOut">
              <a:rPr lang="en-US" smtClean="0"/>
              <a:t>12/18/11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CC7711-70AC-B247-A839-CDCA5EA030EE}" type="datetimeFigureOut">
              <a:rPr lang="en-US" smtClean="0"/>
              <a:t>12/18/11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CC7711-70AC-B247-A839-CDCA5EA030EE}" type="datetimeFigureOut">
              <a:rPr lang="en-US" smtClean="0"/>
              <a:t>12/18/11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CC7711-70AC-B247-A839-CDCA5EA030EE}" type="datetimeFigureOut">
              <a:rPr lang="en-US" smtClean="0"/>
              <a:t>12/18/11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CC7711-70AC-B247-A839-CDCA5EA030EE}" type="datetimeFigureOut">
              <a:rPr lang="en-US" smtClean="0"/>
              <a:t>12/18/11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CC7711-70AC-B247-A839-CDCA5EA030EE}" type="datetimeFigureOut">
              <a:rPr lang="en-US" smtClean="0"/>
              <a:t>12/18/11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1C255-321F-3545-B358-71F146590E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CC7711-70AC-B247-A839-CDCA5EA030EE}" type="datetimeFigureOut">
              <a:rPr lang="en-US" smtClean="0"/>
              <a:t>12/18/11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E1C255-321F-3545-B358-71F146590EC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Order</a:t>
            </a:r>
            <a:endParaRPr lang="en-US" dirty="0"/>
          </a:p>
        </p:txBody>
      </p:sp>
      <p:sp>
        <p:nvSpPr>
          <p:cNvPr id="3" name="Content Placeholder 2"/>
          <p:cNvSpPr>
            <a:spLocks noGrp="1"/>
          </p:cNvSpPr>
          <p:nvPr>
            <p:ph idx="1"/>
          </p:nvPr>
        </p:nvSpPr>
        <p:spPr>
          <a:xfrm>
            <a:off x="457200" y="1600200"/>
            <a:ext cx="8229600" cy="2786301"/>
          </a:xfrm>
        </p:spPr>
        <p:txBody>
          <a:bodyPr/>
          <a:lstStyle/>
          <a:p>
            <a:pPr marL="514350" indent="-514350">
              <a:buAutoNum type="arabicPeriod"/>
            </a:pPr>
            <a:r>
              <a:rPr lang="en-US" dirty="0" smtClean="0"/>
              <a:t>Complete the citizenship test at the top of your paper.</a:t>
            </a:r>
          </a:p>
          <a:p>
            <a:pPr marL="514350" indent="-514350">
              <a:buAutoNum type="arabicPeriod"/>
            </a:pPr>
            <a:r>
              <a:rPr lang="en-US" dirty="0" smtClean="0"/>
              <a:t>Write your name on the post-it note and place it on the spectrum below, based on how you feel about the test.</a:t>
            </a:r>
            <a:endParaRPr lang="en-US" dirty="0"/>
          </a:p>
        </p:txBody>
      </p:sp>
      <p:cxnSp>
        <p:nvCxnSpPr>
          <p:cNvPr id="5" name="Straight Arrow Connector 4"/>
          <p:cNvCxnSpPr/>
          <p:nvPr/>
        </p:nvCxnSpPr>
        <p:spPr>
          <a:xfrm>
            <a:off x="457200" y="5564964"/>
            <a:ext cx="7909388" cy="13094"/>
          </a:xfrm>
          <a:prstGeom prst="straightConnector1">
            <a:avLst/>
          </a:prstGeom>
          <a:ln>
            <a:headEnd type="arrow"/>
            <a:tailEnd type="arrow"/>
          </a:ln>
        </p:spPr>
        <p:style>
          <a:lnRef idx="3">
            <a:schemeClr val="accent4"/>
          </a:lnRef>
          <a:fillRef idx="0">
            <a:schemeClr val="accent4"/>
          </a:fillRef>
          <a:effectRef idx="2">
            <a:schemeClr val="accent4"/>
          </a:effectRef>
          <a:fontRef idx="minor">
            <a:schemeClr val="tx1"/>
          </a:fontRef>
        </p:style>
      </p:cxnSp>
      <p:pic>
        <p:nvPicPr>
          <p:cNvPr id="7" name="Picture 6"/>
          <p:cNvPicPr>
            <a:picLocks noChangeAspect="1"/>
          </p:cNvPicPr>
          <p:nvPr/>
        </p:nvPicPr>
        <p:blipFill>
          <a:blip r:embed="rId2"/>
          <a:stretch>
            <a:fillRect/>
          </a:stretch>
        </p:blipFill>
        <p:spPr>
          <a:xfrm>
            <a:off x="25504" y="5944691"/>
            <a:ext cx="863392" cy="894646"/>
          </a:xfrm>
          <a:prstGeom prst="rect">
            <a:avLst/>
          </a:prstGeom>
        </p:spPr>
      </p:pic>
      <p:sp>
        <p:nvSpPr>
          <p:cNvPr id="8" name="TextBox 7"/>
          <p:cNvSpPr txBox="1"/>
          <p:nvPr/>
        </p:nvSpPr>
        <p:spPr>
          <a:xfrm>
            <a:off x="888896" y="5944691"/>
            <a:ext cx="1636656" cy="646331"/>
          </a:xfrm>
          <a:prstGeom prst="rect">
            <a:avLst/>
          </a:prstGeom>
          <a:noFill/>
        </p:spPr>
        <p:txBody>
          <a:bodyPr wrap="square" rtlCol="0">
            <a:spAutoFit/>
          </a:bodyPr>
          <a:lstStyle/>
          <a:p>
            <a:r>
              <a:rPr lang="en-US" dirty="0" smtClean="0"/>
              <a:t>1 - Piece of cake!</a:t>
            </a:r>
            <a:endParaRPr lang="en-US" dirty="0"/>
          </a:p>
        </p:txBody>
      </p:sp>
      <p:pic>
        <p:nvPicPr>
          <p:cNvPr id="9" name="Picture 8"/>
          <p:cNvPicPr>
            <a:picLocks noChangeAspect="1"/>
          </p:cNvPicPr>
          <p:nvPr/>
        </p:nvPicPr>
        <p:blipFill>
          <a:blip r:embed="rId3"/>
          <a:stretch>
            <a:fillRect/>
          </a:stretch>
        </p:blipFill>
        <p:spPr>
          <a:xfrm>
            <a:off x="8158510" y="5477194"/>
            <a:ext cx="985490" cy="1362143"/>
          </a:xfrm>
          <a:prstGeom prst="rect">
            <a:avLst/>
          </a:prstGeom>
        </p:spPr>
      </p:pic>
      <p:sp>
        <p:nvSpPr>
          <p:cNvPr id="10" name="TextBox 9"/>
          <p:cNvSpPr txBox="1"/>
          <p:nvPr/>
        </p:nvSpPr>
        <p:spPr>
          <a:xfrm>
            <a:off x="6729932" y="5944691"/>
            <a:ext cx="1636656" cy="646331"/>
          </a:xfrm>
          <a:prstGeom prst="rect">
            <a:avLst/>
          </a:prstGeom>
          <a:noFill/>
        </p:spPr>
        <p:txBody>
          <a:bodyPr wrap="square" rtlCol="0">
            <a:spAutoFit/>
          </a:bodyPr>
          <a:lstStyle/>
          <a:p>
            <a:r>
              <a:rPr lang="en-US" dirty="0" smtClean="0"/>
              <a:t>5 – That was difficult!</a:t>
            </a:r>
            <a:endParaRPr lang="en-US" dirty="0"/>
          </a:p>
        </p:txBody>
      </p:sp>
      <p:sp>
        <p:nvSpPr>
          <p:cNvPr id="11" name="TextBox 10"/>
          <p:cNvSpPr txBox="1"/>
          <p:nvPr/>
        </p:nvSpPr>
        <p:spPr>
          <a:xfrm>
            <a:off x="3830159" y="5944691"/>
            <a:ext cx="1636656" cy="369332"/>
          </a:xfrm>
          <a:prstGeom prst="rect">
            <a:avLst/>
          </a:prstGeom>
          <a:noFill/>
        </p:spPr>
        <p:txBody>
          <a:bodyPr wrap="square" rtlCol="0">
            <a:spAutoFit/>
          </a:bodyPr>
          <a:lstStyle/>
          <a:p>
            <a:r>
              <a:rPr lang="en-US" dirty="0" smtClean="0"/>
              <a:t>3 – So, so</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Narrow"/>
                <a:cs typeface="Arial Narrow"/>
              </a:rPr>
              <a:t>My Life </a:t>
            </a:r>
            <a:r>
              <a:rPr lang="en-US" b="1" dirty="0">
                <a:latin typeface="Arial Narrow"/>
                <a:cs typeface="Arial Narrow"/>
              </a:rPr>
              <a:t>B</a:t>
            </a:r>
            <a:r>
              <a:rPr lang="en-US" b="1" dirty="0" smtClean="0">
                <a:latin typeface="Arial Narrow"/>
                <a:cs typeface="Arial Narrow"/>
              </a:rPr>
              <a:t>efore </a:t>
            </a:r>
            <a:r>
              <a:rPr lang="en-US" b="1" dirty="0">
                <a:latin typeface="Arial Narrow"/>
                <a:cs typeface="Arial Narrow"/>
              </a:rPr>
              <a:t>I</a:t>
            </a:r>
            <a:r>
              <a:rPr lang="en-US" b="1" dirty="0" smtClean="0">
                <a:latin typeface="Arial Narrow"/>
                <a:cs typeface="Arial Narrow"/>
              </a:rPr>
              <a:t>mmigration</a:t>
            </a:r>
            <a:endParaRPr lang="en-US" b="1" dirty="0">
              <a:latin typeface="Arial Narrow"/>
              <a:cs typeface="Arial Narrow"/>
            </a:endParaRPr>
          </a:p>
        </p:txBody>
      </p:sp>
      <p:sp>
        <p:nvSpPr>
          <p:cNvPr id="3" name="Content Placeholder 2"/>
          <p:cNvSpPr>
            <a:spLocks noGrp="1"/>
          </p:cNvSpPr>
          <p:nvPr>
            <p:ph idx="1"/>
          </p:nvPr>
        </p:nvSpPr>
        <p:spPr>
          <a:xfrm>
            <a:off x="457200" y="1600200"/>
            <a:ext cx="8229600" cy="3103539"/>
          </a:xfrm>
        </p:spPr>
        <p:txBody>
          <a:bodyPr>
            <a:normAutofit/>
          </a:bodyPr>
          <a:lstStyle/>
          <a:p>
            <a:pPr>
              <a:buNone/>
            </a:pPr>
            <a:r>
              <a:rPr lang="en-US" b="1" dirty="0" smtClean="0">
                <a:latin typeface="Arial Narrow"/>
                <a:cs typeface="Arial Narrow"/>
              </a:rPr>
              <a:t>I worked as a farmer near my hometown of Ciudad Juarez.  I wasn’t paid much, but it was enough to support me and my wife and my older brother, who had always struggled to find a job.  </a:t>
            </a:r>
            <a:endParaRPr lang="en-US" b="1" dirty="0">
              <a:latin typeface="Arial Narrow"/>
              <a:cs typeface="Arial Narrow"/>
            </a:endParaRPr>
          </a:p>
        </p:txBody>
      </p:sp>
      <p:sp>
        <p:nvSpPr>
          <p:cNvPr id="4" name="TextBox 3"/>
          <p:cNvSpPr txBox="1"/>
          <p:nvPr/>
        </p:nvSpPr>
        <p:spPr>
          <a:xfrm>
            <a:off x="0" y="3874430"/>
            <a:ext cx="9144000" cy="230832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3600" b="1" dirty="0" smtClean="0">
                <a:latin typeface="Arial Narrow"/>
                <a:cs typeface="Arial Narrow"/>
              </a:rPr>
              <a:t>Question 1: </a:t>
            </a:r>
            <a:r>
              <a:rPr lang="en-US" sz="3600" dirty="0" smtClean="0">
                <a:latin typeface="Arial Narrow"/>
                <a:cs typeface="Arial Narrow"/>
              </a:rPr>
              <a:t>Even though Cordero doesn’t have much money, he supports his family.  Would you do the same in this situation, even if you were supporting an older sibling? Why or why not?</a:t>
            </a:r>
            <a:endParaRPr lang="en-US" sz="3600" dirty="0">
              <a:latin typeface="Arial Narrow"/>
              <a:cs typeface="Arial Narrow"/>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b="1" dirty="0" smtClean="0">
                <a:latin typeface="Arial Narrow"/>
                <a:cs typeface="Arial Narrow"/>
              </a:rPr>
              <a:t>Recently, though, my brother had been finding work in all of the wrong places.  He had become involved in a network of people who were transporting and selling drugs in Mexico and the United States.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5559293" cy="4169470"/>
          </a:xfrm>
          <a:prstGeom prst="rect">
            <a:avLst/>
          </a:prstGeom>
        </p:spPr>
      </p:pic>
      <p:pic>
        <p:nvPicPr>
          <p:cNvPr id="5" name="Picture 4"/>
          <p:cNvPicPr>
            <a:picLocks noChangeAspect="1"/>
          </p:cNvPicPr>
          <p:nvPr/>
        </p:nvPicPr>
        <p:blipFill>
          <a:blip r:embed="rId3"/>
          <a:stretch>
            <a:fillRect/>
          </a:stretch>
        </p:blipFill>
        <p:spPr>
          <a:xfrm>
            <a:off x="4210909" y="3152888"/>
            <a:ext cx="4933091" cy="3705112"/>
          </a:xfrm>
          <a:prstGeom prst="rect">
            <a:avLst/>
          </a:prstGeom>
        </p:spPr>
      </p:pic>
      <p:sp>
        <p:nvSpPr>
          <p:cNvPr id="6" name="TextBox 5"/>
          <p:cNvSpPr txBox="1"/>
          <p:nvPr/>
        </p:nvSpPr>
        <p:spPr>
          <a:xfrm>
            <a:off x="5948055" y="557192"/>
            <a:ext cx="2773167" cy="923330"/>
          </a:xfrm>
          <a:prstGeom prst="rect">
            <a:avLst/>
          </a:prstGeom>
          <a:noFill/>
        </p:spPr>
        <p:txBody>
          <a:bodyPr wrap="square" rtlCol="0">
            <a:spAutoFit/>
          </a:bodyPr>
          <a:lstStyle/>
          <a:p>
            <a:r>
              <a:rPr lang="en-US" dirty="0" smtClean="0"/>
              <a:t>Question 2: Which Cartel would Cordero’s brother have been involved 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78553E-6 8.33719E-7 L -0.4548 -0.45368 " pathEditMode="relative" rAng="0" ptsTypes="AA">
                                      <p:cBhvr>
                                        <p:cTn id="6" dur="2000" fill="hold"/>
                                        <p:tgtEl>
                                          <p:spTgt spid="5"/>
                                        </p:tgtEl>
                                        <p:attrNameLst>
                                          <p:attrName>ppt_x</p:attrName>
                                          <p:attrName>ppt_y</p:attrName>
                                        </p:attrNameLst>
                                      </p:cBhvr>
                                      <p:rCtr x="-227" y="-227"/>
                                    </p:animMotion>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5"/>
                                        </p:tgtEl>
                                        <p:attrNameLst>
                                          <p:attrName>style.opacity</p:attrName>
                                        </p:attrNameLst>
                                      </p:cBhvr>
                                      <p:to>
                                        <p:strVal val="0.5"/>
                                      </p:to>
                                    </p:set>
                                    <p:animEffect filter="image" prLst="opacity: 0.5">
                                      <p:cBhvr rctx="IE">
                                        <p:cTn id="11" dur="indefinite"/>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2349278"/>
          </a:xfrm>
        </p:spPr>
        <p:txBody>
          <a:bodyPr/>
          <a:lstStyle/>
          <a:p>
            <a:pPr>
              <a:buNone/>
            </a:pPr>
            <a:r>
              <a:rPr lang="en-US" dirty="0" smtClean="0">
                <a:latin typeface="Arial Narrow"/>
                <a:cs typeface="Arial Narrow"/>
              </a:rPr>
              <a:t>At first, my wife and I had ignored the problem and did not confront my brother.  But now, we feared that if we didn’t do something, our baby would be living in a life of danger.</a:t>
            </a:r>
            <a:endParaRPr lang="en-US" dirty="0">
              <a:latin typeface="Arial Narrow"/>
              <a:cs typeface="Arial Narrow"/>
            </a:endParaRPr>
          </a:p>
        </p:txBody>
      </p:sp>
      <p:sp>
        <p:nvSpPr>
          <p:cNvPr id="4" name="TextBox 3"/>
          <p:cNvSpPr txBox="1"/>
          <p:nvPr/>
        </p:nvSpPr>
        <p:spPr>
          <a:xfrm>
            <a:off x="457200" y="4711226"/>
            <a:ext cx="8492419" cy="1523494"/>
          </a:xfrm>
          <a:prstGeom prst="rect">
            <a:avLst/>
          </a:prstGeom>
          <a:noFill/>
        </p:spPr>
        <p:txBody>
          <a:bodyPr wrap="square" rtlCol="0">
            <a:spAutoFit/>
          </a:bodyPr>
          <a:lstStyle/>
          <a:p>
            <a:r>
              <a:rPr lang="en-US" sz="3100" dirty="0" smtClean="0"/>
              <a:t>Question 3: What dangers does drug trafficking pose to people who are involved?  What dangers does it pose to the families who are involved?</a:t>
            </a:r>
            <a:endParaRPr lang="en-US" sz="31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34429"/>
            <a:ext cx="8229600" cy="4525963"/>
          </a:xfrm>
        </p:spPr>
        <p:txBody>
          <a:bodyPr>
            <a:normAutofit fontScale="92500" lnSpcReduction="10000"/>
          </a:bodyPr>
          <a:lstStyle/>
          <a:p>
            <a:pPr>
              <a:buNone/>
            </a:pPr>
            <a:r>
              <a:rPr lang="en-US" dirty="0" smtClean="0"/>
              <a:t>Late one night, we heard gunshots fired near our house.  Minutes later, my brother ran through the kitchen door, his arm dripping in blood.  We asked what had happened, but he wouldn’t tell us.  </a:t>
            </a:r>
          </a:p>
          <a:p>
            <a:pPr>
              <a:buNone/>
            </a:pPr>
            <a:endParaRPr lang="en-US" dirty="0" smtClean="0"/>
          </a:p>
          <a:p>
            <a:pPr>
              <a:buNone/>
            </a:pPr>
            <a:r>
              <a:rPr lang="en-US" dirty="0" smtClean="0"/>
              <a:t>We didn’t sleep that night.  My wife lay awake crying, asking me what we were going to do.  I told her that I was thinking about leaving Mexico behind.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Question 4: What opportunities does the United States offer to Cordero and his family?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2624095"/>
          </a:xfrm>
        </p:spPr>
        <p:txBody>
          <a:bodyPr>
            <a:normAutofit fontScale="85000" lnSpcReduction="20000"/>
          </a:bodyPr>
          <a:lstStyle/>
          <a:p>
            <a:pPr>
              <a:buNone/>
            </a:pPr>
            <a:r>
              <a:rPr lang="en-US" dirty="0" smtClean="0"/>
              <a:t>My brother must have left in the middle of the night, because he was gone the next morning.  But I feared that he, and the people who had hurt him, might come back soon.  I spoke with my wife about what we should do. She called her cousin immediately, who was working on a farm in Texas.  I told her to make it quick, we couldn’t afford many long distance calls.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1"/>
            <a:ext cx="8229600" cy="2339020"/>
          </a:xfrm>
        </p:spPr>
        <p:txBody>
          <a:bodyPr/>
          <a:lstStyle/>
          <a:p>
            <a:pPr>
              <a:buNone/>
            </a:pPr>
            <a:r>
              <a:rPr lang="en-US" dirty="0" smtClean="0"/>
              <a:t>He said that his boss was hiring more farmers where he worked, and that he would help me with the process of moving.  I didn’t know the first thing about leaving for the United States.</a:t>
            </a:r>
            <a:endParaRPr lang="en-US" dirty="0"/>
          </a:p>
        </p:txBody>
      </p:sp>
      <p:sp>
        <p:nvSpPr>
          <p:cNvPr id="4" name="TextBox 3"/>
          <p:cNvSpPr txBox="1"/>
          <p:nvPr/>
        </p:nvSpPr>
        <p:spPr>
          <a:xfrm>
            <a:off x="457200" y="4444580"/>
            <a:ext cx="8056682" cy="646331"/>
          </a:xfrm>
          <a:prstGeom prst="rect">
            <a:avLst/>
          </a:prstGeom>
          <a:noFill/>
        </p:spPr>
        <p:txBody>
          <a:bodyPr wrap="square" rtlCol="0">
            <a:spAutoFit/>
          </a:bodyPr>
          <a:lstStyle/>
          <a:p>
            <a:r>
              <a:rPr lang="en-US" dirty="0" smtClean="0"/>
              <a:t>Question 5: What is Cordero’s first step in the immigration process?  What documentation will he need to legally enter the United States?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83184"/>
            <a:ext cx="8229600" cy="1143000"/>
          </a:xfrm>
        </p:spPr>
        <p:txBody>
          <a:bodyPr>
            <a:noAutofit/>
          </a:bodyPr>
          <a:lstStyle/>
          <a:p>
            <a:pPr algn="l"/>
            <a:r>
              <a:rPr lang="en-US" sz="2400" dirty="0" smtClean="0"/>
              <a:t>Question 6: If Cordero is thinking about living in the United States long term, why might he want his Green Card?</a:t>
            </a:r>
            <a:endParaRPr lang="en-US" sz="2400" dirty="0"/>
          </a:p>
        </p:txBody>
      </p:sp>
      <p:sp>
        <p:nvSpPr>
          <p:cNvPr id="3" name="Content Placeholder 2"/>
          <p:cNvSpPr>
            <a:spLocks noGrp="1"/>
          </p:cNvSpPr>
          <p:nvPr>
            <p:ph idx="1"/>
          </p:nvPr>
        </p:nvSpPr>
        <p:spPr>
          <a:xfrm>
            <a:off x="457200" y="1600201"/>
            <a:ext cx="8229600" cy="2105776"/>
          </a:xfrm>
        </p:spPr>
        <p:txBody>
          <a:bodyPr/>
          <a:lstStyle/>
          <a:p>
            <a:pPr>
              <a:buNone/>
            </a:pPr>
            <a:r>
              <a:rPr lang="en-US" dirty="0" smtClean="0"/>
              <a:t>We applied for our immigration visas, which took longer than I had expected.  Once we were approved, we took what we could move in our car and crossed the border at El Paso.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pPr>
              <a:buNone/>
            </a:pPr>
            <a:r>
              <a:rPr lang="en-US" dirty="0" smtClean="0"/>
              <a:t>Political Scientists will be able to </a:t>
            </a:r>
            <a:r>
              <a:rPr lang="en-US" dirty="0"/>
              <a:t>compare and contrast the rights granted to people granted visas, green cards, and citizenship and describe the process by which an immigrant becomes naturalized BY analyzing a chart.</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93"/>
            <a:ext cx="8229600" cy="1143000"/>
          </a:xfrm>
        </p:spPr>
        <p:txBody>
          <a:bodyPr/>
          <a:lstStyle/>
          <a:p>
            <a:r>
              <a:rPr lang="en-US" b="1" dirty="0" err="1" smtClean="0">
                <a:latin typeface="Arial Narrow"/>
                <a:cs typeface="Arial Narrow"/>
              </a:rPr>
              <a:t>Sadia’s</a:t>
            </a:r>
            <a:r>
              <a:rPr lang="en-US" b="1" dirty="0" smtClean="0">
                <a:latin typeface="Arial Narrow"/>
                <a:cs typeface="Arial Narrow"/>
              </a:rPr>
              <a:t> Story</a:t>
            </a:r>
            <a:endParaRPr lang="en-US" b="1" dirty="0">
              <a:latin typeface="Arial Narrow"/>
              <a:cs typeface="Arial Narrow"/>
            </a:endParaRPr>
          </a:p>
        </p:txBody>
      </p:sp>
      <p:sp>
        <p:nvSpPr>
          <p:cNvPr id="3" name="Content Placeholder 2"/>
          <p:cNvSpPr>
            <a:spLocks noGrp="1"/>
          </p:cNvSpPr>
          <p:nvPr>
            <p:ph idx="1"/>
          </p:nvPr>
        </p:nvSpPr>
        <p:spPr>
          <a:xfrm>
            <a:off x="457200" y="1600200"/>
            <a:ext cx="4039477" cy="4525963"/>
          </a:xfrm>
        </p:spPr>
        <p:txBody>
          <a:bodyPr>
            <a:normAutofit fontScale="85000" lnSpcReduction="10000"/>
          </a:bodyPr>
          <a:lstStyle/>
          <a:p>
            <a:pPr>
              <a:buNone/>
            </a:pPr>
            <a:r>
              <a:rPr lang="en-US" b="1" dirty="0" err="1" smtClean="0">
                <a:latin typeface="Arial Narrow"/>
                <a:cs typeface="Arial Narrow"/>
              </a:rPr>
              <a:t>Assalamulailkum</a:t>
            </a:r>
            <a:r>
              <a:rPr lang="en-US" b="1" dirty="0" smtClean="0">
                <a:latin typeface="Arial Narrow"/>
                <a:cs typeface="Arial Narrow"/>
              </a:rPr>
              <a:t>! I’m </a:t>
            </a:r>
            <a:r>
              <a:rPr lang="en-US" b="1" dirty="0" err="1" smtClean="0">
                <a:latin typeface="Arial Narrow"/>
                <a:cs typeface="Arial Narrow"/>
              </a:rPr>
              <a:t>Sadia</a:t>
            </a:r>
            <a:r>
              <a:rPr lang="en-US" b="1" dirty="0" smtClean="0">
                <a:latin typeface="Arial Narrow"/>
                <a:cs typeface="Arial Narrow"/>
              </a:rPr>
              <a:t> and I’m going to tell you about my path to becoming an American citizen.  I’m originally from Lahore, Pakistan, but my husband is an American citizen.  We met when he was visiting his family in Pakistan.  We just got married!</a:t>
            </a:r>
          </a:p>
        </p:txBody>
      </p:sp>
      <p:pic>
        <p:nvPicPr>
          <p:cNvPr id="4" name="Picture 3"/>
          <p:cNvPicPr>
            <a:picLocks noChangeAspect="1"/>
          </p:cNvPicPr>
          <p:nvPr/>
        </p:nvPicPr>
        <p:blipFill>
          <a:blip r:embed="rId2"/>
          <a:stretch>
            <a:fillRect/>
          </a:stretch>
        </p:blipFill>
        <p:spPr>
          <a:xfrm>
            <a:off x="5092774" y="1184393"/>
            <a:ext cx="3386682" cy="533544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latin typeface="Arial Narrow"/>
                <a:cs typeface="Arial Narrow"/>
              </a:rPr>
              <a:t>Sadia’s</a:t>
            </a:r>
            <a:r>
              <a:rPr lang="en-US" b="1" dirty="0" smtClean="0">
                <a:latin typeface="Arial Narrow"/>
                <a:cs typeface="Arial Narrow"/>
              </a:rPr>
              <a:t> Story</a:t>
            </a:r>
            <a:endParaRPr lang="en-US" b="1" dirty="0">
              <a:latin typeface="Arial Narrow"/>
              <a:cs typeface="Arial Narrow"/>
            </a:endParaRPr>
          </a:p>
        </p:txBody>
      </p:sp>
      <p:sp>
        <p:nvSpPr>
          <p:cNvPr id="3" name="Content Placeholder 2"/>
          <p:cNvSpPr>
            <a:spLocks noGrp="1"/>
          </p:cNvSpPr>
          <p:nvPr>
            <p:ph idx="1"/>
          </p:nvPr>
        </p:nvSpPr>
        <p:spPr>
          <a:xfrm>
            <a:off x="457200" y="1600201"/>
            <a:ext cx="8229600" cy="2105776"/>
          </a:xfrm>
        </p:spPr>
        <p:txBody>
          <a:bodyPr/>
          <a:lstStyle/>
          <a:p>
            <a:pPr>
              <a:buNone/>
            </a:pPr>
            <a:r>
              <a:rPr lang="en-US" dirty="0" smtClean="0">
                <a:latin typeface="Arial Narrow"/>
                <a:cs typeface="Arial Narrow"/>
              </a:rPr>
              <a:t>I want to become a U.S. citizen, but I know that there are many steps I need to follow.  What steps do I need to take?  What rights will I have when I take these steps?  Plot these on a timeline.</a:t>
            </a:r>
            <a:endParaRPr lang="en-US" dirty="0">
              <a:latin typeface="Arial Narrow"/>
              <a:cs typeface="Arial Narrow"/>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p:spPr>
        <p:txBody>
          <a:bodyPr>
            <a:normAutofit fontScale="90000"/>
          </a:bodyPr>
          <a:lstStyle/>
          <a:p>
            <a:r>
              <a:rPr lang="en-US" dirty="0" smtClean="0"/>
              <a:t>There are four ways that people from other countries gain access to the United States.  </a:t>
            </a:r>
            <a:endParaRPr lang="en-US" dirty="0"/>
          </a:p>
        </p:txBody>
      </p:sp>
      <p:sp>
        <p:nvSpPr>
          <p:cNvPr id="3" name="Content Placeholder 2"/>
          <p:cNvSpPr>
            <a:spLocks noGrp="1"/>
          </p:cNvSpPr>
          <p:nvPr>
            <p:ph idx="1"/>
          </p:nvPr>
        </p:nvSpPr>
        <p:spPr>
          <a:xfrm>
            <a:off x="457200" y="3050910"/>
            <a:ext cx="8229600" cy="3075253"/>
          </a:xfrm>
        </p:spPr>
        <p:txBody>
          <a:bodyPr/>
          <a:lstStyle/>
          <a:p>
            <a:r>
              <a:rPr lang="en-US" dirty="0" smtClean="0"/>
              <a:t>Asylum/Refugee</a:t>
            </a:r>
          </a:p>
          <a:p>
            <a:r>
              <a:rPr lang="en-US" dirty="0" smtClean="0"/>
              <a:t>Visas</a:t>
            </a:r>
          </a:p>
          <a:p>
            <a:r>
              <a:rPr lang="en-US" dirty="0" smtClean="0"/>
              <a:t>Green Cards</a:t>
            </a:r>
          </a:p>
          <a:p>
            <a:r>
              <a:rPr lang="en-US" dirty="0" smtClean="0"/>
              <a:t>Citizenship</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0446"/>
            <a:ext cx="8229600" cy="2487866"/>
          </a:xfrm>
        </p:spPr>
        <p:txBody>
          <a:bodyPr>
            <a:normAutofit lnSpcReduction="10000"/>
          </a:bodyPr>
          <a:lstStyle/>
          <a:p>
            <a:pPr marL="514350" indent="-514350">
              <a:buAutoNum type="arabicPeriod"/>
            </a:pPr>
            <a:r>
              <a:rPr lang="en-US" u="sng" dirty="0" smtClean="0"/>
              <a:t>Asylum: </a:t>
            </a:r>
            <a:r>
              <a:rPr lang="en-US" dirty="0" smtClean="0"/>
              <a:t>People coming to the United States who seek protection because they have suffered persecution or fear they will suffer persecution due to race, religion, nationality, or political beliefs.</a:t>
            </a:r>
          </a:p>
          <a:p>
            <a:pPr marL="514350" indent="-514350">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None/>
            </a:pPr>
            <a:r>
              <a:rPr lang="en-US" dirty="0" smtClean="0"/>
              <a:t>2. Visa</a:t>
            </a:r>
            <a:r>
              <a:rPr lang="en-US" dirty="0"/>
              <a:t>: A document that allows a person to enter the country and visit, study, conduct business, or work depending on the type of visa, for a limited amount of time.</a:t>
            </a:r>
            <a:endParaRPr lang="en-US" dirty="0" smtClean="0"/>
          </a:p>
          <a:p>
            <a:pPr marL="514350" lvl="0" indent="-514350">
              <a:buAutoNum type="alphaLcParenR"/>
            </a:pPr>
            <a:r>
              <a:rPr lang="en-US" dirty="0" smtClean="0"/>
              <a:t>Work Visa</a:t>
            </a:r>
          </a:p>
          <a:p>
            <a:pPr marL="514350" lvl="0" indent="-514350">
              <a:buAutoNum type="alphaLcParenR"/>
            </a:pPr>
            <a:r>
              <a:rPr lang="en-US" dirty="0" smtClean="0"/>
              <a:t>Study Visa</a:t>
            </a:r>
          </a:p>
          <a:p>
            <a:pPr marL="514350" lvl="0" indent="-514350">
              <a:buAutoNum type="alphaLcParenR"/>
            </a:pPr>
            <a:r>
              <a:rPr lang="en-US" dirty="0" smtClean="0"/>
              <a:t>Visitor’s Visa</a:t>
            </a:r>
          </a:p>
          <a:p>
            <a:pPr marL="514350" lvl="0" indent="-514350">
              <a:buAutoNum type="alphaLcParenR"/>
            </a:pPr>
            <a:r>
              <a:rPr lang="en-US" dirty="0" smtClean="0"/>
              <a:t>Immigration </a:t>
            </a:r>
            <a:r>
              <a:rPr lang="en-US" dirty="0"/>
              <a:t>Visa</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buNone/>
            </a:pPr>
            <a:r>
              <a:rPr lang="en-US" dirty="0" smtClean="0"/>
              <a:t>3. Green </a:t>
            </a:r>
            <a:r>
              <a:rPr lang="en-US" dirty="0"/>
              <a:t>Card: A person can have a permanent residency and job in the United States, but is not guaranteed the right to vote. Can get one in the following ways:</a:t>
            </a:r>
            <a:endParaRPr lang="en-US" dirty="0" smtClean="0"/>
          </a:p>
          <a:p>
            <a:pPr lvl="0">
              <a:buNone/>
            </a:pPr>
            <a:r>
              <a:rPr lang="en-US" dirty="0" smtClean="0"/>
              <a:t>a) Green </a:t>
            </a:r>
            <a:r>
              <a:rPr lang="en-US" dirty="0"/>
              <a:t>card through job (employer files on your behalf</a:t>
            </a:r>
            <a:r>
              <a:rPr lang="en-US" dirty="0" smtClean="0"/>
              <a:t>)</a:t>
            </a:r>
          </a:p>
          <a:p>
            <a:pPr lvl="0">
              <a:buNone/>
            </a:pPr>
            <a:r>
              <a:rPr lang="en-US" dirty="0" err="1" smtClean="0"/>
              <a:t>b</a:t>
            </a:r>
            <a:r>
              <a:rPr lang="en-US" dirty="0" smtClean="0"/>
              <a:t>) Green </a:t>
            </a:r>
            <a:r>
              <a:rPr lang="en-US" dirty="0"/>
              <a:t>card through family member or spouse (you file the paperwork, pay $985)</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2092317"/>
          </a:xfrm>
        </p:spPr>
        <p:txBody>
          <a:bodyPr/>
          <a:lstStyle/>
          <a:p>
            <a:pPr lvl="0">
              <a:buNone/>
            </a:pPr>
            <a:r>
              <a:rPr lang="en-US" dirty="0" smtClean="0"/>
              <a:t>4. Citizenship</a:t>
            </a:r>
            <a:r>
              <a:rPr lang="en-US" dirty="0"/>
              <a:t>: A person has full </a:t>
            </a:r>
            <a:r>
              <a:rPr lang="en-US" dirty="0" smtClean="0"/>
              <a:t>Constitutional </a:t>
            </a:r>
            <a:r>
              <a:rPr lang="en-US" dirty="0"/>
              <a:t>rights and voting rights.  A person may need to pass a citizenship test in order to become </a:t>
            </a:r>
            <a:r>
              <a:rPr lang="en-US" b="1" dirty="0"/>
              <a:t>naturalized.</a:t>
            </a:r>
            <a:endParaRPr lang="en-US" dirty="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41305" y="-307400"/>
            <a:ext cx="7772400" cy="1470025"/>
          </a:xfrm>
        </p:spPr>
        <p:txBody>
          <a:bodyPr/>
          <a:lstStyle/>
          <a:p>
            <a:r>
              <a:rPr lang="en-US" b="1" dirty="0" smtClean="0">
                <a:latin typeface="Arial Narrow"/>
                <a:cs typeface="Arial Narrow"/>
              </a:rPr>
              <a:t>Cordero’s Story</a:t>
            </a:r>
            <a:endParaRPr lang="en-US" b="1" dirty="0">
              <a:latin typeface="Arial Narrow"/>
              <a:cs typeface="Arial Narrow"/>
            </a:endParaRPr>
          </a:p>
        </p:txBody>
      </p:sp>
      <p:sp>
        <p:nvSpPr>
          <p:cNvPr id="3" name="Subtitle 2"/>
          <p:cNvSpPr>
            <a:spLocks noGrp="1"/>
          </p:cNvSpPr>
          <p:nvPr>
            <p:ph type="subTitle" idx="1"/>
          </p:nvPr>
        </p:nvSpPr>
        <p:spPr>
          <a:xfrm>
            <a:off x="518351" y="5403469"/>
            <a:ext cx="8173108" cy="1179210"/>
          </a:xfrm>
        </p:spPr>
        <p:txBody>
          <a:bodyPr/>
          <a:lstStyle/>
          <a:p>
            <a:r>
              <a:rPr lang="en-US" dirty="0" smtClean="0">
                <a:solidFill>
                  <a:srgbClr val="000000"/>
                </a:solidFill>
                <a:latin typeface="Arial Narrow"/>
                <a:cs typeface="Arial Narrow"/>
              </a:rPr>
              <a:t>Listen to the story, read along, and answer the questions on your sheet as we come to them!</a:t>
            </a:r>
            <a:endParaRPr lang="en-US" dirty="0">
              <a:solidFill>
                <a:srgbClr val="000000"/>
              </a:solidFill>
              <a:latin typeface="Arial Narrow"/>
              <a:cs typeface="Arial Narrow"/>
            </a:endParaRPr>
          </a:p>
        </p:txBody>
      </p:sp>
      <p:pic>
        <p:nvPicPr>
          <p:cNvPr id="4" name="Picture 3"/>
          <p:cNvPicPr>
            <a:picLocks noChangeAspect="1"/>
          </p:cNvPicPr>
          <p:nvPr/>
        </p:nvPicPr>
        <p:blipFill>
          <a:blip r:embed="rId2"/>
          <a:stretch>
            <a:fillRect/>
          </a:stretch>
        </p:blipFill>
        <p:spPr>
          <a:xfrm>
            <a:off x="2442922" y="1395868"/>
            <a:ext cx="4588046" cy="364130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207229" y="274638"/>
            <a:ext cx="2479570" cy="1143000"/>
          </a:xfrm>
        </p:spPr>
        <p:txBody>
          <a:bodyPr>
            <a:normAutofit fontScale="90000"/>
          </a:bodyPr>
          <a:lstStyle/>
          <a:p>
            <a:r>
              <a:rPr lang="en-US" b="1" dirty="0" smtClean="0">
                <a:latin typeface="Arial Narrow"/>
                <a:cs typeface="Arial Narrow"/>
              </a:rPr>
              <a:t>Cordero’s Story</a:t>
            </a:r>
            <a:endParaRPr lang="en-US" b="1" dirty="0">
              <a:latin typeface="Arial Narrow"/>
              <a:cs typeface="Arial Narrow"/>
            </a:endParaRPr>
          </a:p>
        </p:txBody>
      </p:sp>
      <p:sp>
        <p:nvSpPr>
          <p:cNvPr id="3" name="Content Placeholder 2"/>
          <p:cNvSpPr>
            <a:spLocks noGrp="1"/>
          </p:cNvSpPr>
          <p:nvPr>
            <p:ph idx="1"/>
          </p:nvPr>
        </p:nvSpPr>
        <p:spPr>
          <a:xfrm>
            <a:off x="181422" y="4625991"/>
            <a:ext cx="8768197" cy="1914725"/>
          </a:xfrm>
        </p:spPr>
        <p:txBody>
          <a:bodyPr>
            <a:normAutofit fontScale="85000" lnSpcReduction="10000"/>
          </a:bodyPr>
          <a:lstStyle/>
          <a:p>
            <a:pPr>
              <a:buNone/>
            </a:pPr>
            <a:r>
              <a:rPr lang="en-US" b="1" dirty="0" err="1" smtClean="0">
                <a:latin typeface="Arial Narrow"/>
                <a:cs typeface="Arial Narrow"/>
              </a:rPr>
              <a:t>Hola</a:t>
            </a:r>
            <a:r>
              <a:rPr lang="en-US" b="1" dirty="0" smtClean="0">
                <a:latin typeface="Arial Narrow"/>
                <a:cs typeface="Arial Narrow"/>
              </a:rPr>
              <a:t>! I’m Cordero and I’m going to tell you about my pathway from Mexico to citizenship in the United States.  This story begins fifteen years ago, when I found out that my wife was pregnant with our first child.</a:t>
            </a:r>
          </a:p>
        </p:txBody>
      </p:sp>
      <p:pic>
        <p:nvPicPr>
          <p:cNvPr id="5" name="Picture 4"/>
          <p:cNvPicPr>
            <a:picLocks noChangeAspect="1"/>
          </p:cNvPicPr>
          <p:nvPr/>
        </p:nvPicPr>
        <p:blipFill>
          <a:blip r:embed="rId2"/>
          <a:stretch>
            <a:fillRect/>
          </a:stretch>
        </p:blipFill>
        <p:spPr>
          <a:xfrm>
            <a:off x="129590" y="129580"/>
            <a:ext cx="5918200" cy="4445000"/>
          </a:xfrm>
          <a:prstGeom prst="rect">
            <a:avLst/>
          </a:prstGeom>
        </p:spPr>
      </p:pic>
      <p:pic>
        <p:nvPicPr>
          <p:cNvPr id="6" name="Picture 5"/>
          <p:cNvPicPr>
            <a:picLocks noChangeAspect="1"/>
          </p:cNvPicPr>
          <p:nvPr/>
        </p:nvPicPr>
        <p:blipFill>
          <a:blip r:embed="rId3"/>
          <a:stretch>
            <a:fillRect/>
          </a:stretch>
        </p:blipFill>
        <p:spPr>
          <a:xfrm>
            <a:off x="6207229" y="2166060"/>
            <a:ext cx="2603034" cy="2408520"/>
          </a:xfrm>
          <a:prstGeom prst="rect">
            <a:avLst/>
          </a:prstGeom>
        </p:spPr>
      </p:pic>
      <p:cxnSp>
        <p:nvCxnSpPr>
          <p:cNvPr id="8" name="Straight Arrow Connector 7"/>
          <p:cNvCxnSpPr/>
          <p:nvPr/>
        </p:nvCxnSpPr>
        <p:spPr>
          <a:xfrm rot="10800000">
            <a:off x="2319612" y="1075511"/>
            <a:ext cx="4185668" cy="1930736"/>
          </a:xfrm>
          <a:prstGeom prst="straightConnector1">
            <a:avLst/>
          </a:prstGeom>
          <a:ln w="57150" cap="flat" cmpd="sng" algn="ctr">
            <a:solidFill>
              <a:schemeClr val="accent2"/>
            </a:solidFill>
            <a:prstDash val="solid"/>
            <a:round/>
            <a:headEnd type="none" w="med" len="med"/>
            <a:tailEnd type="arrow" w="med" len="med"/>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2036</TotalTime>
  <Words>965</Words>
  <Application>Microsoft Macintosh PowerPoint</Application>
  <PresentationFormat>On-screen Show (4:3)</PresentationFormat>
  <Paragraphs>47</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Call to Order</vt:lpstr>
      <vt:lpstr>Objective</vt:lpstr>
      <vt:lpstr>There are four ways that people from other countries gain access to the United States.  </vt:lpstr>
      <vt:lpstr>Slide 4</vt:lpstr>
      <vt:lpstr>Slide 5</vt:lpstr>
      <vt:lpstr>Slide 6</vt:lpstr>
      <vt:lpstr>Slide 7</vt:lpstr>
      <vt:lpstr>Cordero’s Story</vt:lpstr>
      <vt:lpstr>Cordero’s Story</vt:lpstr>
      <vt:lpstr>My Life Before Immigration</vt:lpstr>
      <vt:lpstr>Slide 11</vt:lpstr>
      <vt:lpstr>Slide 12</vt:lpstr>
      <vt:lpstr>Slide 13</vt:lpstr>
      <vt:lpstr>Slide 14</vt:lpstr>
      <vt:lpstr>Slide 15</vt:lpstr>
      <vt:lpstr>Slide 16</vt:lpstr>
      <vt:lpstr>Slide 17</vt:lpstr>
      <vt:lpstr>Question 6: If Cordero is thinking about living in the United States long term, why might he want his Green Card?</vt:lpstr>
      <vt:lpstr>Slide 19</vt:lpstr>
      <vt:lpstr>Sadia’s Story</vt:lpstr>
      <vt:lpstr>Sadia’s Story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Call to Order</dc:title>
  <dc:creator>Molly Zeins</dc:creator>
  <cp:lastModifiedBy>Molly Zeins</cp:lastModifiedBy>
  <cp:revision>1</cp:revision>
  <dcterms:created xsi:type="dcterms:W3CDTF">2011-12-18T16:53:08Z</dcterms:created>
  <dcterms:modified xsi:type="dcterms:W3CDTF">2011-12-20T02:49:53Z</dcterms:modified>
</cp:coreProperties>
</file>